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97" r:id="rId6"/>
    <p:sldId id="285" r:id="rId7"/>
    <p:sldId id="293" r:id="rId8"/>
    <p:sldId id="287" r:id="rId9"/>
    <p:sldId id="288" r:id="rId10"/>
    <p:sldId id="289" r:id="rId11"/>
    <p:sldId id="290" r:id="rId12"/>
    <p:sldId id="292" r:id="rId13"/>
    <p:sldId id="294" r:id="rId14"/>
    <p:sldId id="296" r:id="rId15"/>
    <p:sldId id="291" r:id="rId16"/>
    <p:sldId id="298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7A8"/>
    <a:srgbClr val="63B6A6"/>
    <a:srgbClr val="62B3A4"/>
    <a:srgbClr val="61B4A4"/>
    <a:srgbClr val="62B5A5"/>
    <a:srgbClr val="167FAE"/>
    <a:srgbClr val="ECC10C"/>
    <a:srgbClr val="626C58"/>
    <a:srgbClr val="A1AB98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258" autoAdjust="0"/>
  </p:normalViewPr>
  <p:slideViewPr>
    <p:cSldViewPr>
      <p:cViewPr varScale="1">
        <p:scale>
          <a:sx n="73" d="100"/>
          <a:sy n="73" d="100"/>
        </p:scale>
        <p:origin x="107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564C7-6A2E-4558-BC48-E46792A34DC7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CA8F5-E7AA-4091-BAD1-A20CAEE891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06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erboristen.wikidot.com/inhoudsstoffen:lipid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herboristen.wikidot.com/inhoudsstoffen:carbohydraten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Biomassa speelt een belangrijke rol in het klimaatakkoord. Hierdoor ook voor jullie als toekomstig beleidsadviseurs duurzaamheid.</a:t>
            </a:r>
          </a:p>
          <a:p>
            <a:r>
              <a:rPr lang="nl-NL" dirty="0"/>
              <a:t>Daarom moeten we wel weten wat biomassa is.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89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Wordt bij de productie van algenbier gebruik gemaakt van een primaire of secundaire metaboliet? Onderbouw </a:t>
            </a:r>
            <a:r>
              <a:rPr lang="nl-NL"/>
              <a:t>je keuaarom</a:t>
            </a:r>
            <a:r>
              <a:rPr lang="nl-NL" dirty="0"/>
              <a:t>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09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Biomassa, is de massa waaruit organismes zijn opgebouwd.</a:t>
            </a:r>
          </a:p>
          <a:p>
            <a:r>
              <a:rPr lang="nl-NL" dirty="0"/>
              <a:t>Bouwstenen: koolhydraten (suikers), vetten, eiwitten en nucleïnezuren (DNA). </a:t>
            </a:r>
          </a:p>
          <a:p>
            <a:r>
              <a:rPr lang="nl-NL" dirty="0"/>
              <a:t>Biomassa, gebruiken we voor eindeloos veel toepassingen. Medicijnen, tot energie. </a:t>
            </a:r>
          </a:p>
          <a:p>
            <a:r>
              <a:rPr lang="nl-NL" dirty="0"/>
              <a:t>Primaire, zit in iedere organisme en secundaire is afhankelijk van organisme om het in leven te houden, kleurstoffen, chemische stofjes.</a:t>
            </a:r>
          </a:p>
          <a:p>
            <a:r>
              <a:rPr lang="nl-NL" dirty="0"/>
              <a:t>Primaire metaboliet: vetten, </a:t>
            </a:r>
            <a:r>
              <a:rPr lang="nl-NL" dirty="0" err="1"/>
              <a:t>etc</a:t>
            </a:r>
            <a:r>
              <a:rPr lang="nl-NL" dirty="0"/>
              <a:t>… secundaire, gif tegen insecten of kleurstoffen om organisme aan te trekken (planten).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40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4CA01-8A3D-45EE-AE3B-2970A827CD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19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Vetten - Lipiden</a:t>
            </a:r>
            <a:endParaRPr lang="fi-FI" dirty="0">
              <a:effectLst/>
            </a:endParaRP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Suikers - Carbohydraten</a:t>
            </a:r>
            <a:endParaRPr lang="fi-FI" dirty="0">
              <a:effectLst/>
            </a:endParaRPr>
          </a:p>
          <a:p>
            <a:r>
              <a:rPr lang="fi-FI" dirty="0">
                <a:effectLst/>
              </a:rPr>
              <a:t>Eiwitten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968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Biomassa is een organische stof.</a:t>
            </a:r>
          </a:p>
          <a:p>
            <a:pPr marL="0" indent="0">
              <a:buNone/>
            </a:pPr>
            <a:r>
              <a:rPr lang="nl-NL" dirty="0"/>
              <a:t>Organische stof bestaat uit cellen.</a:t>
            </a:r>
          </a:p>
          <a:p>
            <a:pPr marL="0" indent="0">
              <a:buNone/>
            </a:pPr>
            <a:r>
              <a:rPr lang="nl-NL" dirty="0"/>
              <a:t>We gebruiken biomassa</a:t>
            </a:r>
            <a:r>
              <a:rPr lang="nl-NL" baseline="0" dirty="0"/>
              <a:t> van plantresten, bacterie en schimmels</a:t>
            </a:r>
            <a:endParaRPr lang="nl-NL" dirty="0"/>
          </a:p>
          <a:p>
            <a:pPr marL="0" indent="0">
              <a:buNone/>
            </a:pPr>
            <a:r>
              <a:rPr lang="nl-NL" baseline="0" dirty="0"/>
              <a:t>Voornaamste onderdelen van cellen zijn koolhydraten, eiwitten en </a:t>
            </a:r>
            <a:r>
              <a:rPr lang="nl-NL" baseline="0" dirty="0" err="1"/>
              <a:t>lidipen</a:t>
            </a:r>
            <a:r>
              <a:rPr lang="nl-NL" baseline="0" dirty="0"/>
              <a:t> (olieachtige onderdelen)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181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de niet-voedingsindustrie</a:t>
            </a:r>
            <a:r>
              <a:rPr lang="nl-NL" baseline="0" dirty="0"/>
              <a:t> wordt:</a:t>
            </a:r>
            <a:endParaRPr lang="nl-NL" dirty="0"/>
          </a:p>
          <a:p>
            <a:r>
              <a:rPr lang="nl-NL" dirty="0"/>
              <a:t>Van</a:t>
            </a:r>
            <a:r>
              <a:rPr lang="nl-NL" baseline="0" dirty="0"/>
              <a:t> zetmeel wordt lijm gemaakt. Van aardappelen of aardappelschillen</a:t>
            </a:r>
          </a:p>
          <a:p>
            <a:r>
              <a:rPr lang="nl-NL" baseline="0" dirty="0"/>
              <a:t>Van cellulose wordt papier of textiel gemaakt</a:t>
            </a:r>
            <a:br>
              <a:rPr lang="nl-NL" baseline="0" dirty="0"/>
            </a:br>
            <a:endParaRPr lang="nl-NL" baseline="0" dirty="0"/>
          </a:p>
          <a:p>
            <a:r>
              <a:rPr lang="nl-NL" baseline="0" dirty="0"/>
              <a:t>Suiker wordt voornamelijk in de voedingsindustrie gebruikt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485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 zijn verschillende soorten eiwitten</a:t>
            </a:r>
            <a:r>
              <a:rPr lang="nl-NL" baseline="0" dirty="0"/>
              <a:t> met verschillende functies</a:t>
            </a:r>
          </a:p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07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Olie wordt in veel verschillende</a:t>
            </a:r>
            <a:r>
              <a:rPr lang="nl-NL" baseline="0" dirty="0"/>
              <a:t> processen gebruikt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964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Primair = levensbelang van planten (direct betrokken</a:t>
            </a:r>
            <a:r>
              <a:rPr lang="nl-NL" baseline="0" dirty="0"/>
              <a:t> bij groei van cellen)</a:t>
            </a:r>
            <a:endParaRPr lang="nl-NL" dirty="0"/>
          </a:p>
          <a:p>
            <a:r>
              <a:rPr lang="nl-NL" dirty="0"/>
              <a:t>Secundair</a:t>
            </a:r>
            <a:r>
              <a:rPr lang="nl-NL" baseline="0" dirty="0"/>
              <a:t> = minder belangrijk voor voortbestaan planten (afweer van de plant) </a:t>
            </a:r>
            <a:br>
              <a:rPr lang="nl-NL" baseline="0" dirty="0"/>
            </a:br>
            <a:r>
              <a:rPr lang="nl-NL" baseline="0" dirty="0" err="1"/>
              <a:t>peniciline</a:t>
            </a:r>
            <a:r>
              <a:rPr lang="nl-NL" baseline="0" dirty="0"/>
              <a:t>, </a:t>
            </a:r>
            <a:r>
              <a:rPr lang="nl-NL" baseline="0" dirty="0" err="1"/>
              <a:t>cocaine</a:t>
            </a:r>
            <a:r>
              <a:rPr lang="nl-NL" baseline="0" dirty="0"/>
              <a:t>, wiet etc.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73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Waarde van farmaceutische</a:t>
            </a:r>
            <a:r>
              <a:rPr lang="nl-NL" baseline="0" dirty="0"/>
              <a:t> producten (medicijnen) is hoger dan die van energie.</a:t>
            </a:r>
            <a:br>
              <a:rPr lang="nl-NL" baseline="0" dirty="0"/>
            </a:br>
            <a:r>
              <a:rPr lang="nl-NL" baseline="0" dirty="0"/>
              <a:t>Omega 3 vetzuur voor farmacie levert meer op dan olie </a:t>
            </a:r>
            <a:r>
              <a:rPr lang="nl-NL" baseline="0"/>
              <a:t>voor brandstof</a:t>
            </a:r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CA8F5-E7AA-4091-BAD1-A20CAEE891F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78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7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68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33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78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5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D390-F77C-4CDE-BB93-EE6416285244}" type="datetimeFigureOut">
              <a:rPr lang="nl-NL" smtClean="0"/>
              <a:t>30-9-2020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O244P1e9Q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36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719736" y="1988840"/>
            <a:ext cx="41492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 err="1"/>
              <a:t>Biobased</a:t>
            </a:r>
            <a:r>
              <a:rPr lang="nl-NL" sz="4000" dirty="0"/>
              <a:t> </a:t>
            </a:r>
            <a:r>
              <a:rPr lang="nl-NL" sz="4000" dirty="0" err="1"/>
              <a:t>Economy</a:t>
            </a:r>
            <a:endParaRPr lang="nl-NL" sz="4000" dirty="0"/>
          </a:p>
          <a:p>
            <a:r>
              <a:rPr lang="nl-NL" sz="4000" dirty="0"/>
              <a:t>Les 5: Biomassa</a:t>
            </a:r>
          </a:p>
        </p:txBody>
      </p:sp>
    </p:spTree>
    <p:extLst>
      <p:ext uri="{BB962C8B-B14F-4D97-AF65-F5344CB8AC3E}">
        <p14:creationId xmlns:p14="http://schemas.microsoft.com/office/powerpoint/2010/main" val="424030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Primair en secundaire metabolieten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5544615"/>
          </a:xfrm>
        </p:spPr>
        <p:txBody>
          <a:bodyPr>
            <a:normAutofit/>
          </a:bodyPr>
          <a:lstStyle/>
          <a:p>
            <a:r>
              <a:rPr lang="nl-NL" dirty="0"/>
              <a:t>Primaire metabolieten </a:t>
            </a:r>
          </a:p>
          <a:p>
            <a:pPr lvl="1"/>
            <a:r>
              <a:rPr lang="nl-NL" dirty="0"/>
              <a:t>Suikers, Koolhydraten </a:t>
            </a:r>
          </a:p>
          <a:p>
            <a:pPr lvl="1"/>
            <a:r>
              <a:rPr lang="nl-NL" dirty="0"/>
              <a:t>Vetten, lipiden</a:t>
            </a:r>
          </a:p>
          <a:p>
            <a:pPr lvl="1"/>
            <a:r>
              <a:rPr lang="nl-NL" dirty="0"/>
              <a:t>Eiwitten, </a:t>
            </a:r>
            <a:r>
              <a:rPr lang="nl-NL" dirty="0" err="1"/>
              <a:t>proteinen</a:t>
            </a:r>
            <a:endParaRPr lang="nl-NL" dirty="0"/>
          </a:p>
          <a:p>
            <a:pPr lvl="1"/>
            <a:r>
              <a:rPr lang="nl-NL" dirty="0"/>
              <a:t>Nucleïnezuren  </a:t>
            </a:r>
          </a:p>
          <a:p>
            <a:r>
              <a:rPr lang="nl-NL" dirty="0"/>
              <a:t>Secundaire metabolieten </a:t>
            </a:r>
            <a:br>
              <a:rPr lang="nl-NL" dirty="0"/>
            </a:br>
            <a:r>
              <a:rPr lang="nl-NL" sz="2000" i="1" dirty="0"/>
              <a:t>nodig voor overleving organisme</a:t>
            </a:r>
          </a:p>
          <a:p>
            <a:pPr lvl="1"/>
            <a:r>
              <a:rPr lang="nl-NL" dirty="0"/>
              <a:t> Stoffen die werken als Insecticiden </a:t>
            </a:r>
          </a:p>
          <a:p>
            <a:pPr lvl="1"/>
            <a:r>
              <a:rPr lang="nl-NL" dirty="0"/>
              <a:t> Stoffen die werken tegen ziekten</a:t>
            </a:r>
          </a:p>
          <a:p>
            <a:pPr lvl="1"/>
            <a:r>
              <a:rPr lang="nl-NL" dirty="0"/>
              <a:t> Kleurstoffen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048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Waardepiramide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052669"/>
            <a:ext cx="8784976" cy="5868089"/>
          </a:xfrm>
        </p:spPr>
      </p:pic>
    </p:spTree>
    <p:extLst>
      <p:ext uri="{BB962C8B-B14F-4D97-AF65-F5344CB8AC3E}">
        <p14:creationId xmlns:p14="http://schemas.microsoft.com/office/powerpoint/2010/main" val="222164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Oneindige mogelijkheden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De verbindingen uit biomassa is eindeloos.</a:t>
            </a:r>
          </a:p>
          <a:p>
            <a:pPr marL="0" indent="0">
              <a:buNone/>
            </a:pPr>
            <a:r>
              <a:rPr lang="nl-NL" dirty="0"/>
              <a:t>Er kunnen dus eindeloze producten worden gemaakt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i="1" dirty="0"/>
              <a:t>Er is nog veel onderzoek nodig om de natuur voor ons te laten werken.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7418F6-F21D-4901-AA39-9BD39B632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4" t="13250" r="37673" b="13250"/>
          <a:stretch/>
        </p:blipFill>
        <p:spPr>
          <a:xfrm>
            <a:off x="6600056" y="1600201"/>
            <a:ext cx="4896544" cy="4252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377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9193021" cy="5400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Aan het einde van de les..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Aan het einde van de les weet je wat is biomassa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Je weet uit welke bouwstenen biomassa bestaat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Aan het einde van de les waar we biomassa voor kunnen gebruiken binnen de </a:t>
            </a:r>
            <a:r>
              <a:rPr lang="nl-NL" sz="24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biobased</a:t>
            </a: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economie.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Je kan het verschil tussen primaire en secundaire metabolieten benoemen. 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Je kan een doel van secundaire metabolieten noemen.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16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2A54D-83CD-41D6-87DB-AFA4DF90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Klimaatakkoord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59AF9C2-F556-46DB-8645-EE7E831C4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189" t="13143" r="28438" b="21119"/>
          <a:stretch/>
        </p:blipFill>
        <p:spPr>
          <a:xfrm>
            <a:off x="3613514" y="980728"/>
            <a:ext cx="6912768" cy="5760640"/>
          </a:xfrm>
        </p:spPr>
      </p:pic>
    </p:spTree>
    <p:extLst>
      <p:ext uri="{BB962C8B-B14F-4D97-AF65-F5344CB8AC3E}">
        <p14:creationId xmlns:p14="http://schemas.microsoft.com/office/powerpoint/2010/main" val="224515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9193021" cy="5400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Aan het einde van de les..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Aan het einde van de les weet je wat is biomassa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latin typeface="Calibri" panose="020F0502020204030204" pitchFamily="34" charset="0"/>
                <a:ea typeface="SimSun" panose="02010600030101010101" pitchFamily="2" charset="-122"/>
              </a:rPr>
              <a:t>Weet je </a:t>
            </a: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uit welke bouwstenen biomassa bestaat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Weet je waar we biomassa voor kunnen gebruiken binnen de </a:t>
            </a:r>
            <a:r>
              <a:rPr lang="nl-NL" sz="24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biobased</a:t>
            </a: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economie.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Kan je </a:t>
            </a:r>
            <a:r>
              <a:rPr lang="nl-NL" sz="2400" i="1" dirty="0">
                <a:latin typeface="Calibri" panose="020F0502020204030204" pitchFamily="34" charset="0"/>
                <a:ea typeface="SimSun" panose="02010600030101010101" pitchFamily="2" charset="-122"/>
              </a:rPr>
              <a:t>het </a:t>
            </a: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verschil tussen primaire en secundaire metabolieten benoemen. 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Kan je een primaire metaboliet noemen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Kan je een doel van secundaire metabolieten noemen.</a:t>
            </a: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2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Biomassa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Biomassa is organisch materiaal dat is afkomstig is van organismen. </a:t>
            </a:r>
          </a:p>
          <a:p>
            <a:pPr marL="0" indent="0">
              <a:buNone/>
            </a:pPr>
            <a:r>
              <a:rPr lang="nl-NL" dirty="0"/>
              <a:t>Organismen zijn samengesteld uit cellen, die een grote verscheidenheid aan biomassacomponenten bevatten.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i="1" dirty="0"/>
              <a:t>Binnen de </a:t>
            </a:r>
            <a:r>
              <a:rPr lang="nl-NL" i="1" dirty="0" err="1"/>
              <a:t>biobased</a:t>
            </a:r>
            <a:r>
              <a:rPr lang="nl-NL" i="1" dirty="0"/>
              <a:t> </a:t>
            </a:r>
            <a:r>
              <a:rPr lang="nl-NL" i="1" dirty="0" err="1"/>
              <a:t>economy</a:t>
            </a:r>
            <a:r>
              <a:rPr lang="nl-NL" i="1" dirty="0"/>
              <a:t> gebruiken we voornamelijk biomassa die is afgeleid van plantaardig materiaal, bacteriën of schimmels.</a:t>
            </a:r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5434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1851" t="1205" r="6182" b="15632"/>
          <a:stretch/>
        </p:blipFill>
        <p:spPr>
          <a:xfrm>
            <a:off x="0" y="-46377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927648" y="1700808"/>
            <a:ext cx="5832647" cy="216024"/>
          </a:xfrm>
          <a:prstGeom prst="rect">
            <a:avLst/>
          </a:prstGeom>
          <a:solidFill>
            <a:srgbClr val="62B5A5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999656" y="1624154"/>
            <a:ext cx="580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Plantmateriaal	           Bacterie		Schimmels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783632" y="6445553"/>
            <a:ext cx="153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Koolhydraten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824192" y="6442291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Eiwitten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1055187" y="6431735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Lipiden</a:t>
            </a:r>
          </a:p>
        </p:txBody>
      </p:sp>
    </p:spTree>
    <p:extLst>
      <p:ext uri="{BB962C8B-B14F-4D97-AF65-F5344CB8AC3E}">
        <p14:creationId xmlns:p14="http://schemas.microsoft.com/office/powerpoint/2010/main" val="5717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Koolhydratengroep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76204" l="10417" r="92448">
                        <a14:foregroundMark x1="17292" y1="47778" x2="17292" y2="47778"/>
                        <a14:foregroundMark x1="19635" y1="49352" x2="19635" y2="49352"/>
                        <a14:foregroundMark x1="19115" y1="36944" x2="19115" y2="36944"/>
                        <a14:foregroundMark x1="85208" y1="46667" x2="84479" y2="46667"/>
                        <a14:foregroundMark x1="17500" y1="44907" x2="17500" y2="44907"/>
                        <a14:foregroundMark x1="16406" y1="40926" x2="16042" y2="41852"/>
                        <a14:foregroundMark x1="15052" y1="46296" x2="15052" y2="46944"/>
                        <a14:foregroundMark x1="24844" y1="45833" x2="25000" y2="42037"/>
                        <a14:foregroundMark x1="25000" y1="39630" x2="25000" y2="39630"/>
                      </a14:backgroundRemoval>
                    </a14:imgEffect>
                  </a14:imgLayer>
                </a14:imgProps>
              </a:ext>
            </a:extLst>
          </a:blip>
          <a:srcRect l="6573" t="26295" r="5501" b="18193"/>
          <a:stretch/>
        </p:blipFill>
        <p:spPr>
          <a:xfrm>
            <a:off x="695400" y="764704"/>
            <a:ext cx="10746247" cy="381642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47528" y="3645024"/>
            <a:ext cx="889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Suikers		       Zetmeel		       Cellulose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9F7BEE-2AF3-45EE-8185-379DB0F5C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563" y="4725144"/>
            <a:ext cx="3089920" cy="19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Eiwitten groep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1" b="69312" l="10000" r="90000">
                        <a14:foregroundMark x1="70938" y1="46759" x2="70938" y2="46759"/>
                        <a14:foregroundMark x1="75313" y1="36296" x2="75313" y2="36296"/>
                        <a14:foregroundMark x1="66458" y1="33241" x2="66458" y2="33241"/>
                        <a14:foregroundMark x1="77240" y1="30463" x2="77240" y2="30463"/>
                        <a14:foregroundMark x1="78490" y1="33241" x2="78490" y2="33241"/>
                        <a14:foregroundMark x1="74635" y1="30648" x2="74635" y2="30648"/>
                        <a14:foregroundMark x1="74635" y1="29444" x2="74635" y2="29444"/>
                        <a14:foregroundMark x1="74635" y1="29444" x2="74635" y2="29444"/>
                        <a14:foregroundMark x1="76042" y1="51389" x2="75469" y2="51852"/>
                        <a14:foregroundMark x1="77135" y1="43333" x2="76823" y2="43796"/>
                        <a14:foregroundMark x1="72813" y1="50833" x2="72813" y2="50833"/>
                        <a14:foregroundMark x1="75990" y1="54815" x2="75990" y2="54815"/>
                        <a14:foregroundMark x1="78177" y1="62963" x2="78177" y2="62963"/>
                        <a14:foregroundMark x1="72708" y1="30278" x2="72708" y2="30278"/>
                        <a14:foregroundMark x1="64010" y1="39167" x2="64010" y2="39167"/>
                      </a14:backgroundRemoval>
                    </a14:imgEffect>
                  </a14:imgLayer>
                </a14:imgProps>
              </a:ext>
            </a:extLst>
          </a:blip>
          <a:srcRect l="17779" b="22987"/>
          <a:stretch/>
        </p:blipFill>
        <p:spPr>
          <a:xfrm>
            <a:off x="-312712" y="2429599"/>
            <a:ext cx="9293627" cy="489654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455323" y="4293096"/>
            <a:ext cx="1694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Enzymen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455323" y="5085134"/>
            <a:ext cx="2584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Wassen van textiel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Bleken van papier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Afbreken van cellulose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Bewerken van leer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48CB5B-9A13-4FB7-BC58-76C9501DB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3" y="959500"/>
            <a:ext cx="75533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Lipiden groep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93" b="74086" l="10000" r="90000">
                        <a14:foregroundMark x1="72188" y1="53519" x2="72083" y2="53056"/>
                        <a14:foregroundMark x1="70208" y1="41111" x2="70208" y2="41111"/>
                        <a14:foregroundMark x1="66406" y1="50741" x2="66406" y2="50741"/>
                        <a14:foregroundMark x1="79375" y1="42593" x2="79375" y2="42593"/>
                      </a14:backgroundRemoval>
                    </a14:imgEffect>
                  </a14:imgLayer>
                </a14:imgProps>
              </a:ext>
            </a:extLst>
          </a:blip>
          <a:srcRect t="19756" b="19877"/>
          <a:stretch/>
        </p:blipFill>
        <p:spPr>
          <a:xfrm>
            <a:off x="-1248816" y="789791"/>
            <a:ext cx="10295112" cy="34958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7564" y="3933056"/>
            <a:ext cx="5782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Vetten			          Oliën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904312" y="1618171"/>
            <a:ext cx="23062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Cosmetica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Reinigingsmiddelen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Glycerine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Bioplastics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Brandstoffen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enz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032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zit er nog meer in Biomassa?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466582-43E1-4DF3-8E16-ECB71FC12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dirty="0"/>
              <a:t>Naast Lipiden, Koolhydraten en eiwitten zitten er nog veel meer onderdelen in biomassa.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Deze vaak in kleine hoeveelheden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/>
              <a:t>Bijvoorbeeld pigmenten:</a:t>
            </a:r>
          </a:p>
          <a:p>
            <a:pPr marL="0" indent="0">
              <a:buNone/>
            </a:pPr>
            <a:r>
              <a:rPr lang="nl-NL" sz="2000" dirty="0"/>
              <a:t>Planten en algen produceren pigment.</a:t>
            </a:r>
          </a:p>
          <a:p>
            <a:pPr marL="0" indent="0">
              <a:buNone/>
            </a:pPr>
            <a:r>
              <a:rPr lang="nl-NL" sz="1600" i="1" dirty="0"/>
              <a:t>Deze worden gebruikt voor het kleuren van textiel, </a:t>
            </a:r>
            <a:r>
              <a:rPr lang="nl-NL" sz="1600" i="1" dirty="0" err="1"/>
              <a:t>bioplastic</a:t>
            </a:r>
            <a:r>
              <a:rPr lang="nl-NL" sz="1600" i="1" dirty="0"/>
              <a:t> en andere materialen.</a:t>
            </a:r>
          </a:p>
          <a:p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946FA67-3BD3-40BC-8003-42CF611B3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263" y="525401"/>
            <a:ext cx="6815137" cy="53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92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446E6F-5A4C-498A-A2C5-03CFE0F5BB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563BC9-2683-47EE-970B-90C299B95B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AAF857-DDA7-4C9F-B83C-C94698F5FB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644</Words>
  <Application>Microsoft Office PowerPoint</Application>
  <PresentationFormat>Breedbeeld</PresentationFormat>
  <Paragraphs>108</Paragraphs>
  <Slides>13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Calibri</vt:lpstr>
      <vt:lpstr>Kantoorthema</vt:lpstr>
      <vt:lpstr>PowerPoint-presentatie</vt:lpstr>
      <vt:lpstr>Klimaatakkoord </vt:lpstr>
      <vt:lpstr>Leerdoelen</vt:lpstr>
      <vt:lpstr>Biomassa</vt:lpstr>
      <vt:lpstr>PowerPoint-presentatie</vt:lpstr>
      <vt:lpstr>Koolhydratengroep</vt:lpstr>
      <vt:lpstr>Eiwitten groep</vt:lpstr>
      <vt:lpstr>Lipiden groep</vt:lpstr>
      <vt:lpstr>Wat zit er nog meer in Biomassa?</vt:lpstr>
      <vt:lpstr>Primair en secundaire metabolieten</vt:lpstr>
      <vt:lpstr>Waardepiramide </vt:lpstr>
      <vt:lpstr>Oneindige mogelijkheden </vt:lpstr>
      <vt:lpstr>Leerdoelen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Gerjan de Ruiter</dc:creator>
  <cp:lastModifiedBy>Gerjan de Ruiter</cp:lastModifiedBy>
  <cp:revision>7</cp:revision>
  <dcterms:created xsi:type="dcterms:W3CDTF">2020-09-30T07:47:15Z</dcterms:created>
  <dcterms:modified xsi:type="dcterms:W3CDTF">2020-09-30T08:31:45Z</dcterms:modified>
</cp:coreProperties>
</file>